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3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2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ny Velien" initials="FV" lastIdx="1" clrIdx="0">
    <p:extLst>
      <p:ext uri="{19B8F6BF-5375-455C-9EA6-DF929625EA0E}">
        <p15:presenceInfo xmlns:p15="http://schemas.microsoft.com/office/powerpoint/2012/main" userId="b96706df7c2eb9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08T08:39:58.683" idx="1">
    <p:pos x="10" y="10"/>
    <p:text>Il y a sincèrement autant de femmes que d'hommes intéressées par un jeu vidéo pour apprendre à programmer en Arduino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/>
            <a:t>Présentation du concept</a:t>
          </a:r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/>
            <a:t>Etude de marché</a:t>
          </a:r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/>
            <a:t>Diagramme d’état</a:t>
          </a:r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/>
            <a:t>Les maquettes</a:t>
          </a:r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/>
            <a:t>Répartition des tâches</a:t>
          </a:r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/>
            <a:t>Matériels nécessaires</a:t>
          </a:r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/>
            <a:t>Notre mode de fonctionnement</a:t>
          </a:r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/>
            <a:t>Première liaison entre </a:t>
          </a:r>
          <a:r>
            <a:rPr lang="fr-FR" dirty="0" err="1"/>
            <a:t>Arduino</a:t>
          </a:r>
          <a:r>
            <a:rPr lang="fr-FR" dirty="0"/>
            <a:t> et Java</a:t>
          </a:r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06DA0E75-5F7C-4F2A-B729-E8270BAA9F33}">
      <dgm:prSet phldrT="[Texte]"/>
      <dgm:spPr/>
      <dgm:t>
        <a:bodyPr/>
        <a:lstStyle/>
        <a:p>
          <a:r>
            <a:rPr lang="fr-FR" dirty="0"/>
            <a:t>Choix de la technologie Java</a:t>
          </a:r>
        </a:p>
      </dgm:t>
    </dgm:pt>
    <dgm:pt modelId="{D1B1DDEC-B8DB-482B-B427-2D0EFDFCEE8A}" type="parTrans" cxnId="{FA34FF44-D6D7-4BA1-BBCF-E4A501405A94}">
      <dgm:prSet/>
      <dgm:spPr/>
      <dgm:t>
        <a:bodyPr/>
        <a:lstStyle/>
        <a:p>
          <a:endParaRPr lang="fr-FR"/>
        </a:p>
      </dgm:t>
    </dgm:pt>
    <dgm:pt modelId="{4DDE195C-BA81-4AA2-86E7-142F3251604B}" type="sibTrans" cxnId="{FA34FF44-D6D7-4BA1-BBCF-E4A501405A94}">
      <dgm:prSet/>
      <dgm:spPr/>
      <dgm:t>
        <a:bodyPr/>
        <a:lstStyle/>
        <a:p>
          <a:endParaRPr lang="fr-FR"/>
        </a:p>
      </dgm:t>
    </dgm:pt>
    <dgm:pt modelId="{76D69ED5-0AE8-4517-910B-D3A2921FFCEF}">
      <dgm:prSet phldrT="[Texte]"/>
      <dgm:spPr/>
      <dgm:t>
        <a:bodyPr/>
        <a:lstStyle/>
        <a:p>
          <a:r>
            <a:rPr lang="fr-FR" dirty="0"/>
            <a:t>Objectifs du </a:t>
          </a:r>
          <a:r>
            <a:rPr lang="fr-FR" dirty="0" smtClean="0"/>
            <a:t>jeu &amp; Caractéristiques</a:t>
          </a:r>
          <a:endParaRPr lang="fr-FR" dirty="0"/>
        </a:p>
      </dgm:t>
    </dgm:pt>
    <dgm:pt modelId="{0163B501-7722-45B6-ACE9-A628FF9FA856}" type="parTrans" cxnId="{491171BA-7930-4840-A47A-A8A606D4DAA1}">
      <dgm:prSet/>
      <dgm:spPr/>
      <dgm:t>
        <a:bodyPr/>
        <a:lstStyle/>
        <a:p>
          <a:endParaRPr lang="fr-FR"/>
        </a:p>
      </dgm:t>
    </dgm:pt>
    <dgm:pt modelId="{6DB33E44-98C2-411A-B6BF-7A92E2A689DC}" type="sibTrans" cxnId="{491171BA-7930-4840-A47A-A8A606D4DAA1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/>
            <a:t>Diagramme des cas d’utilisation</a:t>
          </a:r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1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836A65-BDC6-407E-8DEB-AAC422A543A8}" type="pres">
      <dgm:prSet presAssocID="{42E98C6D-B3D6-4D86-B1AA-BCAC14F64351}" presName="spacing" presStyleCnt="0"/>
      <dgm:spPr/>
    </dgm:pt>
    <dgm:pt modelId="{A707EE64-6602-4150-9D39-F889F1E56C6A}" type="pres">
      <dgm:prSet presAssocID="{76D69ED5-0AE8-4517-910B-D3A2921FFCEF}" presName="composite" presStyleCnt="0"/>
      <dgm:spPr/>
    </dgm:pt>
    <dgm:pt modelId="{D6E1C213-167E-460C-AA63-5939C6BCED7B}" type="pres">
      <dgm:prSet presAssocID="{76D69ED5-0AE8-4517-910B-D3A2921FFCEF}" presName="imgShp" presStyleLbl="fgImgPlace1" presStyleIdx="1" presStyleCnt="11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B1478FB-4126-44C0-BDE5-9EEBFFABC6D1}" type="pres">
      <dgm:prSet presAssocID="{76D69ED5-0AE8-4517-910B-D3A2921FFCEF}" presName="txShp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766526-B281-4AD9-B643-00A72D9699B4}" type="pres">
      <dgm:prSet presAssocID="{6DB33E44-98C2-411A-B6BF-7A92E2A689DC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2" presStyleCnt="11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3" presStyleCnt="11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4" presStyleCnt="11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7D0D28-9694-4B7B-80BC-56B3D60C3110}" type="pres">
      <dgm:prSet presAssocID="{388FB196-B34D-4000-B344-9EA7701D63FA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5" presStyleCnt="11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6" presStyleCnt="11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7" presStyleCnt="11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8" presStyleCnt="11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9ECC1F-C85E-423C-BF98-A487E854F7FC}" type="pres">
      <dgm:prSet presAssocID="{3F538602-75A8-4869-89DD-F01C7668D10C}" presName="spacing" presStyleCnt="0"/>
      <dgm:spPr/>
    </dgm:pt>
    <dgm:pt modelId="{7A299FCD-E1AA-483B-9196-31E6F6E514D1}" type="pres">
      <dgm:prSet presAssocID="{06DA0E75-5F7C-4F2A-B729-E8270BAA9F33}" presName="composite" presStyleCnt="0"/>
      <dgm:spPr/>
    </dgm:pt>
    <dgm:pt modelId="{E47C38FB-4CAD-4841-AB80-E6C8B52B7722}" type="pres">
      <dgm:prSet presAssocID="{06DA0E75-5F7C-4F2A-B729-E8270BAA9F33}" presName="imgShp" presStyleLbl="fgImgPlace1" presStyleIdx="9" presStyleCnt="11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CB489D-88E9-4DD0-A150-CFF1E38729CC}" type="pres">
      <dgm:prSet presAssocID="{06DA0E75-5F7C-4F2A-B729-E8270BAA9F33}" presName="txShp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3C6C58-F5C3-4359-BA88-5DCB14D1D123}" type="pres">
      <dgm:prSet presAssocID="{4DDE195C-BA81-4AA2-86E7-142F3251604B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0" presStyleCnt="11"/>
      <dgm:spPr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C2E01F5-8E16-40A6-9D10-7846D6047AA7}" type="pres">
      <dgm:prSet presAssocID="{7BAFC1AB-2FFE-4DB7-9F5E-DB836C6EBF53}" presName="txShp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ABF1FBB-276F-4E82-8D95-6F55C1F65F41}" type="presOf" srcId="{06DA0E75-5F7C-4F2A-B729-E8270BAA9F33}" destId="{CFCB489D-88E9-4DD0-A150-CFF1E38729CC}" srcOrd="0" destOrd="0" presId="urn:microsoft.com/office/officeart/2005/8/layout/vList3"/>
    <dgm:cxn modelId="{FA359BE2-1528-4862-8557-3BB73AFBD06B}" srcId="{517676F0-4D76-4882-8C05-7F918BBC6763}" destId="{E443E0CC-399E-43CE-BB7B-FC4F15E3AB5E}" srcOrd="3" destOrd="0" parTransId="{F0DBEB4E-D19D-4F8D-B7D8-8261677AFBB4}" sibTransId="{523C3B4C-D1BD-40F4-950F-AC52188A947A}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E0B72A79-D551-4F03-AD7E-E94E83C5A341}" srcId="{517676F0-4D76-4882-8C05-7F918BBC6763}" destId="{D59EB72C-D12F-4B37-BE08-00781793C997}" srcOrd="7" destOrd="0" parTransId="{D2D3BC28-50C2-4692-B183-1AEC5F76391D}" sibTransId="{6590D27B-9A15-42D6-8140-38F5C931D87F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69DB53F4-61DC-4BA2-904B-BA1C63361497}" type="presOf" srcId="{76D69ED5-0AE8-4517-910B-D3A2921FFCEF}" destId="{8B1478FB-4126-44C0-BDE5-9EEBFFABC6D1}" srcOrd="0" destOrd="0" presId="urn:microsoft.com/office/officeart/2005/8/layout/vList3"/>
    <dgm:cxn modelId="{BBFC22D0-DD61-4DA4-8B4F-77C806A8FA55}" srcId="{517676F0-4D76-4882-8C05-7F918BBC6763}" destId="{F2D47B7D-8BDF-4F2F-A766-9F7F65FCE961}" srcOrd="4" destOrd="0" parTransId="{F6C7F6E3-CF00-4235-93AA-EB27D762D8FE}" sibTransId="{388FB196-B34D-4000-B344-9EA7701D63FA}"/>
    <dgm:cxn modelId="{491171BA-7930-4840-A47A-A8A606D4DAA1}" srcId="{517676F0-4D76-4882-8C05-7F918BBC6763}" destId="{76D69ED5-0AE8-4517-910B-D3A2921FFCEF}" srcOrd="1" destOrd="0" parTransId="{0163B501-7722-45B6-ACE9-A628FF9FA856}" sibTransId="{6DB33E44-98C2-411A-B6BF-7A92E2A689DC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F2FD4354-45BE-4E63-A0B2-DCE3E7815014}" srcId="{517676F0-4D76-4882-8C05-7F918BBC6763}" destId="{9AC0F8FC-69FF-4BFE-9D08-C20B2677DB86}" srcOrd="6" destOrd="0" parTransId="{A7DF10B9-0FCC-436F-ABD9-BEE8F2799028}" sibTransId="{745B4501-816D-4F4F-BA5C-725183FBA3A4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FA34FF44-D6D7-4BA1-BBCF-E4A501405A94}" srcId="{517676F0-4D76-4882-8C05-7F918BBC6763}" destId="{06DA0E75-5F7C-4F2A-B729-E8270BAA9F33}" srcOrd="9" destOrd="0" parTransId="{D1B1DDEC-B8DB-482B-B427-2D0EFDFCEE8A}" sibTransId="{4DDE195C-BA81-4AA2-86E7-142F3251604B}"/>
    <dgm:cxn modelId="{5A812DAE-7956-4806-B78F-7D2907CCF2E7}" srcId="{517676F0-4D76-4882-8C05-7F918BBC6763}" destId="{3EB24457-F417-4B5D-96F8-3C41FD87B85D}" srcOrd="2" destOrd="0" parTransId="{B0AEEB51-DEC6-4F01-9573-0594B2E83BF6}" sibTransId="{0AD1B4F3-5628-4799-88D3-1706CFC81424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4AB02308-EEC0-4BAA-B710-1A9C26A84CF1}" srcId="{517676F0-4D76-4882-8C05-7F918BBC6763}" destId="{F0C99BDC-CCA8-4530-BC1F-1C8FD249BD21}" srcOrd="8" destOrd="0" parTransId="{11A75260-7059-4E30-9E04-78743DFF2463}" sibTransId="{3F538602-75A8-4869-89DD-F01C7668D10C}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C16CDC2B-CDAE-4657-94DE-66144563AC8E}" srcId="{517676F0-4D76-4882-8C05-7F918BBC6763}" destId="{7BAFC1AB-2FFE-4DB7-9F5E-DB836C6EBF53}" srcOrd="10" destOrd="0" parTransId="{77D0A98B-CDF2-4C4D-A192-813997F3957F}" sibTransId="{60B9F735-1EC6-4876-8348-987494BC3C3A}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8B34F81C-A7F1-477B-89C9-DDD37AAF8C32}" srcId="{517676F0-4D76-4882-8C05-7F918BBC6763}" destId="{6F9F8D15-2460-4905-AF08-D50C0B13DE05}" srcOrd="5" destOrd="0" parTransId="{2FCF4C6E-8C2E-410C-9C70-3657DABE7626}" sibTransId="{E71B7482-A280-4D9C-89CB-C0CE194C41DB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C9E5369E-0935-4809-8149-3A4F8DCD21B7}" type="presParOf" srcId="{CE7AAC67-BC41-4C44-AC16-AE73B186EC47}" destId="{A707EE64-6602-4150-9D39-F889F1E56C6A}" srcOrd="2" destOrd="0" presId="urn:microsoft.com/office/officeart/2005/8/layout/vList3"/>
    <dgm:cxn modelId="{B24359FF-FFD1-4058-B80A-370EF76C1C7B}" type="presParOf" srcId="{A707EE64-6602-4150-9D39-F889F1E56C6A}" destId="{D6E1C213-167E-460C-AA63-5939C6BCED7B}" srcOrd="0" destOrd="0" presId="urn:microsoft.com/office/officeart/2005/8/layout/vList3"/>
    <dgm:cxn modelId="{AB945801-CFB1-4086-B335-BB171BBE668A}" type="presParOf" srcId="{A707EE64-6602-4150-9D39-F889F1E56C6A}" destId="{8B1478FB-4126-44C0-BDE5-9EEBFFABC6D1}" srcOrd="1" destOrd="0" presId="urn:microsoft.com/office/officeart/2005/8/layout/vList3"/>
    <dgm:cxn modelId="{B5C543AC-2F3A-47CF-9D1C-6CB75F8E33E3}" type="presParOf" srcId="{CE7AAC67-BC41-4C44-AC16-AE73B186EC47}" destId="{7E766526-B281-4AD9-B643-00A72D9699B4}" srcOrd="3" destOrd="0" presId="urn:microsoft.com/office/officeart/2005/8/layout/vList3"/>
    <dgm:cxn modelId="{752CE0D9-A3AB-427C-A7CE-23B9B48490A5}" type="presParOf" srcId="{CE7AAC67-BC41-4C44-AC16-AE73B186EC47}" destId="{D8324D5D-EB71-435D-B3BC-58B15C161CD7}" srcOrd="4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5" destOrd="0" presId="urn:microsoft.com/office/officeart/2005/8/layout/vList3"/>
    <dgm:cxn modelId="{D801E613-E6F1-449E-BC32-340B3D6F27EE}" type="presParOf" srcId="{CE7AAC67-BC41-4C44-AC16-AE73B186EC47}" destId="{F79C844D-117B-444A-84FF-148B671C0391}" srcOrd="6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7" destOrd="0" presId="urn:microsoft.com/office/officeart/2005/8/layout/vList3"/>
    <dgm:cxn modelId="{3ECA2D5F-8493-4D96-9CC3-CC2811D37709}" type="presParOf" srcId="{CE7AAC67-BC41-4C44-AC16-AE73B186EC47}" destId="{1D546E47-F67C-4F41-8394-82F22CBBF2D4}" srcOrd="8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9" destOrd="0" presId="urn:microsoft.com/office/officeart/2005/8/layout/vList3"/>
    <dgm:cxn modelId="{323E012D-25DE-46E1-8EEF-6D6691C1406F}" type="presParOf" srcId="{CE7AAC67-BC41-4C44-AC16-AE73B186EC47}" destId="{8AB75DF6-B983-4CC9-8984-A71BD1BE974D}" srcOrd="10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1" destOrd="0" presId="urn:microsoft.com/office/officeart/2005/8/layout/vList3"/>
    <dgm:cxn modelId="{1BB563E5-E530-47B5-A54F-3651599900BA}" type="presParOf" srcId="{CE7AAC67-BC41-4C44-AC16-AE73B186EC47}" destId="{9BD7BC74-DFBE-4CC6-B331-934FCC9E90B0}" srcOrd="12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3" destOrd="0" presId="urn:microsoft.com/office/officeart/2005/8/layout/vList3"/>
    <dgm:cxn modelId="{04F9D24B-57CF-43C6-9A2B-DDEB0DDE61E2}" type="presParOf" srcId="{CE7AAC67-BC41-4C44-AC16-AE73B186EC47}" destId="{5445C184-D165-495C-85F3-AA4E07EFE47A}" srcOrd="14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5" destOrd="0" presId="urn:microsoft.com/office/officeart/2005/8/layout/vList3"/>
    <dgm:cxn modelId="{A1859F78-BC0D-457F-BAC6-456FADC7B142}" type="presParOf" srcId="{CE7AAC67-BC41-4C44-AC16-AE73B186EC47}" destId="{302ADBD6-B8D8-40C8-A07C-F5ADB929A716}" srcOrd="16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7" destOrd="0" presId="urn:microsoft.com/office/officeart/2005/8/layout/vList3"/>
    <dgm:cxn modelId="{CA0A3AF8-9099-4803-B069-E0758A32129C}" type="presParOf" srcId="{CE7AAC67-BC41-4C44-AC16-AE73B186EC47}" destId="{7A299FCD-E1AA-483B-9196-31E6F6E514D1}" srcOrd="18" destOrd="0" presId="urn:microsoft.com/office/officeart/2005/8/layout/vList3"/>
    <dgm:cxn modelId="{724B1BB6-7814-4480-BBD4-5F8944DAAE84}" type="presParOf" srcId="{7A299FCD-E1AA-483B-9196-31E6F6E514D1}" destId="{E47C38FB-4CAD-4841-AB80-E6C8B52B7722}" srcOrd="0" destOrd="0" presId="urn:microsoft.com/office/officeart/2005/8/layout/vList3"/>
    <dgm:cxn modelId="{F1FD8220-CA52-4508-990C-1B29C4182CE7}" type="presParOf" srcId="{7A299FCD-E1AA-483B-9196-31E6F6E514D1}" destId="{CFCB489D-88E9-4DD0-A150-CFF1E38729CC}" srcOrd="1" destOrd="0" presId="urn:microsoft.com/office/officeart/2005/8/layout/vList3"/>
    <dgm:cxn modelId="{C257FB73-C478-4C10-9774-2ED2ED7F317B}" type="presParOf" srcId="{CE7AAC67-BC41-4C44-AC16-AE73B186EC47}" destId="{3C3C6C58-F5C3-4359-BA88-5DCB14D1D123}" srcOrd="19" destOrd="0" presId="urn:microsoft.com/office/officeart/2005/8/layout/vList3"/>
    <dgm:cxn modelId="{AF1796AF-D24D-46EC-B682-84758616CDFA}" type="presParOf" srcId="{CE7AAC67-BC41-4C44-AC16-AE73B186EC47}" destId="{A8E29274-47DB-4D48-BEE5-E8B147C3B4E8}" srcOrd="20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fr-FR"/>
        </a:p>
      </dgm:t>
    </dgm:pt>
    <dgm:pt modelId="{FA2DBBA2-F706-4C56-8400-9DCD6BDEE061}">
      <dgm:prSet phldrT="[Texte]" custT="1"/>
      <dgm:spPr/>
      <dgm:t>
        <a:bodyPr/>
        <a:lstStyle/>
        <a:p>
          <a:r>
            <a:rPr lang="fr-FR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100" dirty="0"/>
            <a:t> Électronique embarquée en général, plus domotique et robotique.</a:t>
          </a:r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100" b="1" dirty="0"/>
            <a:t> Caractère :</a:t>
          </a:r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100" b="0" dirty="0"/>
            <a:t> N’aime pas lire du cours, ou vraiment s’il y en a peu.</a:t>
          </a:r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100" b="0" dirty="0"/>
            <a:t> Est autodidacte.</a:t>
          </a:r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100" b="0" dirty="0"/>
            <a:t> Ne connaît pas forcément</a:t>
          </a:r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100" b="1" dirty="0"/>
            <a:t> Niveau :</a:t>
          </a:r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100" b="0" dirty="0"/>
            <a:t> N’a jamais vraiment programmé, peu de connaissance mais voudrait acquérir les bases.</a:t>
          </a:r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1050" b="1" dirty="0"/>
            <a:t> Intéressée par :</a:t>
          </a:r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1050" dirty="0"/>
            <a:t> Électronique embarquée en général, s’intéresse à tout.</a:t>
          </a:r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1050" dirty="0"/>
            <a:t> Peut lire du cours s’il n’y en a pas beaucoup.</a:t>
          </a:r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1050" dirty="0"/>
            <a:t> Pas vraiment autodidacte.</a:t>
          </a:r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1050" dirty="0"/>
            <a:t> Connaît vaguement.</a:t>
          </a:r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/>
      <dgm:t>
        <a:bodyPr/>
        <a:lstStyle/>
        <a:p>
          <a:r>
            <a:rPr lang="fr-FR" sz="1050" b="1" dirty="0"/>
            <a:t> Intéressé par :</a:t>
          </a:r>
          <a:endParaRPr lang="fr-FR" sz="10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/>
      <dgm:t>
        <a:bodyPr/>
        <a:lstStyle/>
        <a:p>
          <a:r>
            <a:rPr lang="fr-FR" sz="1050" dirty="0"/>
            <a:t> Électronique embarquée en général, plus particulièrement microprocesseurs et robotique.</a:t>
          </a:r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/>
      <dgm:t>
        <a:bodyPr/>
        <a:lstStyle/>
        <a:p>
          <a:r>
            <a:rPr lang="fr-FR" sz="1050" dirty="0"/>
            <a:t> N’est pas dérangé par la lecture de cours.</a:t>
          </a:r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/>
      <dgm:t>
        <a:bodyPr/>
        <a:lstStyle/>
        <a:p>
          <a:r>
            <a:rPr lang="fr-FR" sz="1050" dirty="0"/>
            <a:t> Est autodidacte.</a:t>
          </a:r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/>
      <dgm:t>
        <a:bodyPr/>
        <a:lstStyle/>
        <a:p>
          <a:r>
            <a:rPr lang="fr-FR" sz="1050" dirty="0"/>
            <a:t> Connaît plus ou moins.</a:t>
          </a:r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Intéressé par :</a:t>
          </a:r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Electronique en générale. S’intéresse à tout.</a:t>
          </a:r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Caractère :</a:t>
          </a:r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Peut lire plus ou moins de cours.</a:t>
          </a:r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Est autodidacte.</a:t>
          </a:r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</a:t>
          </a:r>
          <a:r>
            <a:rPr lang="fr-FR" sz="1100" dirty="0" err="1"/>
            <a:t>Arduino</a:t>
          </a:r>
          <a:r>
            <a:rPr lang="fr-FR" sz="1100" dirty="0"/>
            <a:t>.</a:t>
          </a:r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Niveau :</a:t>
          </a:r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la programmation.</a:t>
          </a:r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N’a jamais programmé sous Arduino mais aimerai acquérir un niveau avancé</a:t>
          </a:r>
          <a:r>
            <a:rPr lang="fr-FR" sz="1050" dirty="0"/>
            <a:t>.</a:t>
          </a:r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100" b="1" dirty="0"/>
            <a:t> Intéressée par :</a:t>
          </a:r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60AE2FD-89FA-4949-86A1-FF8578D6CE22}" type="pres">
      <dgm:prSet presAssocID="{0C8D7C8E-B817-45D6-97F8-E648C42F2BCB}" presName="bkgdShp" presStyleLbl="alignAccFollowNode1" presStyleIdx="0" presStyleCnt="1" custLinFactNeighborX="376" custLinFactNeighborY="513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 custScaleX="105642" custScaleY="113570" custLinFactNeighborY="-64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 custLinFactNeighborX="-670" custLinFactNeighborY="-13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  <dgm:t>
        <a:bodyPr/>
        <a:lstStyle/>
        <a:p>
          <a:endParaRPr lang="fr-FR"/>
        </a:p>
      </dgm:t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 custScaleX="108144" custScaleY="1146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  <dgm:t>
        <a:bodyPr/>
        <a:lstStyle/>
        <a:p>
          <a:endParaRPr lang="fr-FR"/>
        </a:p>
      </dgm:t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 custScaleX="113793" custScaleY="1146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  <dgm:t>
        <a:bodyPr/>
        <a:lstStyle/>
        <a:p>
          <a:endParaRPr lang="fr-FR"/>
        </a:p>
      </dgm:t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 custScaleX="111082" custScaleY="1136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33851" y="17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Présentation du concept</a:t>
          </a:r>
        </a:p>
      </dsp:txBody>
      <dsp:txXfrm rot="10800000">
        <a:off x="2025382" y="177"/>
        <a:ext cx="7222754" cy="366125"/>
      </dsp:txXfrm>
    </dsp:sp>
    <dsp:sp modelId="{B180D815-CB10-47C8-B32B-9CD0B9BE2570}">
      <dsp:nvSpPr>
        <dsp:cNvPr id="0" name=""/>
        <dsp:cNvSpPr/>
      </dsp:nvSpPr>
      <dsp:spPr>
        <a:xfrm>
          <a:off x="1750788" y="177"/>
          <a:ext cx="366125" cy="366125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B1478FB-4126-44C0-BDE5-9EEBFFABC6D1}">
      <dsp:nvSpPr>
        <dsp:cNvPr id="0" name=""/>
        <dsp:cNvSpPr/>
      </dsp:nvSpPr>
      <dsp:spPr>
        <a:xfrm rot="10800000">
          <a:off x="1933851" y="47559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Objectifs du </a:t>
          </a:r>
          <a:r>
            <a:rPr lang="fr-FR" sz="1700" kern="1200" dirty="0" smtClean="0"/>
            <a:t>jeu &amp; Caractéristiques</a:t>
          </a:r>
          <a:endParaRPr lang="fr-FR" sz="1700" kern="1200" dirty="0"/>
        </a:p>
      </dsp:txBody>
      <dsp:txXfrm rot="10800000">
        <a:off x="2025382" y="475593"/>
        <a:ext cx="7222754" cy="366125"/>
      </dsp:txXfrm>
    </dsp:sp>
    <dsp:sp modelId="{D6E1C213-167E-460C-AA63-5939C6BCED7B}">
      <dsp:nvSpPr>
        <dsp:cNvPr id="0" name=""/>
        <dsp:cNvSpPr/>
      </dsp:nvSpPr>
      <dsp:spPr>
        <a:xfrm>
          <a:off x="1750788" y="475593"/>
          <a:ext cx="366125" cy="366125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33851" y="95100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Diagramme des cas d’utilisation</a:t>
          </a:r>
        </a:p>
      </dsp:txBody>
      <dsp:txXfrm rot="10800000">
        <a:off x="2025382" y="951009"/>
        <a:ext cx="7222754" cy="366125"/>
      </dsp:txXfrm>
    </dsp:sp>
    <dsp:sp modelId="{D73C7C92-0A60-46E5-AB23-D9782FE38F6A}">
      <dsp:nvSpPr>
        <dsp:cNvPr id="0" name=""/>
        <dsp:cNvSpPr/>
      </dsp:nvSpPr>
      <dsp:spPr>
        <a:xfrm>
          <a:off x="1750788" y="951009"/>
          <a:ext cx="366125" cy="366125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33851" y="1426425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Etude de marché</a:t>
          </a:r>
        </a:p>
      </dsp:txBody>
      <dsp:txXfrm rot="10800000">
        <a:off x="2025382" y="1426425"/>
        <a:ext cx="7222754" cy="366125"/>
      </dsp:txXfrm>
    </dsp:sp>
    <dsp:sp modelId="{1C65644D-D8EF-4A2E-8167-89AC3EAD7C2D}">
      <dsp:nvSpPr>
        <dsp:cNvPr id="0" name=""/>
        <dsp:cNvSpPr/>
      </dsp:nvSpPr>
      <dsp:spPr>
        <a:xfrm>
          <a:off x="1750788" y="1426425"/>
          <a:ext cx="366125" cy="366125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33851" y="1901842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Diagramme d’état</a:t>
          </a:r>
        </a:p>
      </dsp:txBody>
      <dsp:txXfrm rot="10800000">
        <a:off x="2025382" y="1901842"/>
        <a:ext cx="7222754" cy="366125"/>
      </dsp:txXfrm>
    </dsp:sp>
    <dsp:sp modelId="{136C0185-60D1-4126-BDF6-2F4EB4C0A4CF}">
      <dsp:nvSpPr>
        <dsp:cNvPr id="0" name=""/>
        <dsp:cNvSpPr/>
      </dsp:nvSpPr>
      <dsp:spPr>
        <a:xfrm>
          <a:off x="1750788" y="1901842"/>
          <a:ext cx="366125" cy="366125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33851" y="2377258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Les maquettes</a:t>
          </a:r>
        </a:p>
      </dsp:txBody>
      <dsp:txXfrm rot="10800000">
        <a:off x="2025382" y="2377258"/>
        <a:ext cx="7222754" cy="366125"/>
      </dsp:txXfrm>
    </dsp:sp>
    <dsp:sp modelId="{16F46547-51BA-45F0-935B-177E58A4229A}">
      <dsp:nvSpPr>
        <dsp:cNvPr id="0" name=""/>
        <dsp:cNvSpPr/>
      </dsp:nvSpPr>
      <dsp:spPr>
        <a:xfrm>
          <a:off x="1750788" y="2377258"/>
          <a:ext cx="366125" cy="366125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33851" y="2852674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Répartition des tâches</a:t>
          </a:r>
        </a:p>
      </dsp:txBody>
      <dsp:txXfrm rot="10800000">
        <a:off x="2025382" y="2852674"/>
        <a:ext cx="7222754" cy="366125"/>
      </dsp:txXfrm>
    </dsp:sp>
    <dsp:sp modelId="{E822F2A8-C59A-45BF-B0CB-3508F19EC5BF}">
      <dsp:nvSpPr>
        <dsp:cNvPr id="0" name=""/>
        <dsp:cNvSpPr/>
      </dsp:nvSpPr>
      <dsp:spPr>
        <a:xfrm>
          <a:off x="1750788" y="2852674"/>
          <a:ext cx="366125" cy="366125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33851" y="3328090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Matériels nécessaires</a:t>
          </a:r>
        </a:p>
      </dsp:txBody>
      <dsp:txXfrm rot="10800000">
        <a:off x="2025382" y="3328090"/>
        <a:ext cx="7222754" cy="366125"/>
      </dsp:txXfrm>
    </dsp:sp>
    <dsp:sp modelId="{54038919-93E4-4BB9-87F1-1AE82C587726}">
      <dsp:nvSpPr>
        <dsp:cNvPr id="0" name=""/>
        <dsp:cNvSpPr/>
      </dsp:nvSpPr>
      <dsp:spPr>
        <a:xfrm>
          <a:off x="1750788" y="3328090"/>
          <a:ext cx="366125" cy="366125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33851" y="380350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Notre mode de fonctionnement</a:t>
          </a:r>
        </a:p>
      </dsp:txBody>
      <dsp:txXfrm rot="10800000">
        <a:off x="2025382" y="3803507"/>
        <a:ext cx="7222754" cy="366125"/>
      </dsp:txXfrm>
    </dsp:sp>
    <dsp:sp modelId="{205245F4-C73D-4CD2-9DC8-7DAAE0F213EF}">
      <dsp:nvSpPr>
        <dsp:cNvPr id="0" name=""/>
        <dsp:cNvSpPr/>
      </dsp:nvSpPr>
      <dsp:spPr>
        <a:xfrm>
          <a:off x="1750788" y="3803507"/>
          <a:ext cx="366125" cy="366125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FCB489D-88E9-4DD0-A150-CFF1E38729CC}">
      <dsp:nvSpPr>
        <dsp:cNvPr id="0" name=""/>
        <dsp:cNvSpPr/>
      </dsp:nvSpPr>
      <dsp:spPr>
        <a:xfrm rot="10800000">
          <a:off x="1933851" y="427892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Choix de la technologie Java</a:t>
          </a:r>
        </a:p>
      </dsp:txBody>
      <dsp:txXfrm rot="10800000">
        <a:off x="2025382" y="4278923"/>
        <a:ext cx="7222754" cy="366125"/>
      </dsp:txXfrm>
    </dsp:sp>
    <dsp:sp modelId="{E47C38FB-4CAD-4841-AB80-E6C8B52B7722}">
      <dsp:nvSpPr>
        <dsp:cNvPr id="0" name=""/>
        <dsp:cNvSpPr/>
      </dsp:nvSpPr>
      <dsp:spPr>
        <a:xfrm>
          <a:off x="1750788" y="4278923"/>
          <a:ext cx="366125" cy="366125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33851" y="475433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/>
            <a:t>Première liaison entre </a:t>
          </a:r>
          <a:r>
            <a:rPr lang="fr-FR" sz="1700" kern="1200" dirty="0" err="1"/>
            <a:t>Arduino</a:t>
          </a:r>
          <a:r>
            <a:rPr lang="fr-FR" sz="1700" kern="1200" dirty="0"/>
            <a:t> et Java</a:t>
          </a:r>
        </a:p>
      </dsp:txBody>
      <dsp:txXfrm rot="10800000">
        <a:off x="2025382" y="4754339"/>
        <a:ext cx="7222754" cy="366125"/>
      </dsp:txXfrm>
    </dsp:sp>
    <dsp:sp modelId="{5AB02AA8-1792-49AF-B0F3-45C4446720C0}">
      <dsp:nvSpPr>
        <dsp:cNvPr id="0" name=""/>
        <dsp:cNvSpPr/>
      </dsp:nvSpPr>
      <dsp:spPr>
        <a:xfrm>
          <a:off x="1750788" y="4754339"/>
          <a:ext cx="366125" cy="366125"/>
        </a:xfrm>
        <a:prstGeom prst="ellipse">
          <a:avLst/>
        </a:prstGeom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9428"/>
          <a:ext cx="12004765" cy="1837903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423652" y="151258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71968" y="1594816"/>
          <a:ext cx="2538330" cy="2551152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Intéressée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Électronique embarquée en général, plus domotique et robotique.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N’aime pas lire du cours, ou vraiment s’il y en a peu.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Ne connaît pas forcément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N’a jamais vraiment programmé, peu de connaissance mais voudrait acquérir les bases.</a:t>
          </a:r>
        </a:p>
      </dsp:txBody>
      <dsp:txXfrm rot="10800000">
        <a:off x="450030" y="1594816"/>
        <a:ext cx="2382206" cy="2473090"/>
      </dsp:txXfrm>
    </dsp:sp>
    <dsp:sp modelId="{6F0E6511-D43D-46EB-A4A9-FC380DA96B30}">
      <dsp:nvSpPr>
        <dsp:cNvPr id="0" name=""/>
        <dsp:cNvSpPr/>
      </dsp:nvSpPr>
      <dsp:spPr>
        <a:xfrm>
          <a:off x="324841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150575" y="1591795"/>
          <a:ext cx="2598447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65450"/>
            <a:satOff val="-2493"/>
            <a:lumOff val="86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Intéressée par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Électronique embarquée en général, s’intéresse à tout.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Peut lire du cours s’il n’y en a pas beaucoup.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Pas vraiment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vaguement.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3229749" y="1591795"/>
        <a:ext cx="2440099" cy="2495295"/>
      </dsp:txXfrm>
    </dsp:sp>
    <dsp:sp modelId="{D293988E-CD1B-4955-98D8-C5EEEC3E85A5}">
      <dsp:nvSpPr>
        <dsp:cNvPr id="0" name=""/>
        <dsp:cNvSpPr/>
      </dsp:nvSpPr>
      <dsp:spPr>
        <a:xfrm>
          <a:off x="615500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5989299" y="1591795"/>
          <a:ext cx="2734179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130900"/>
            <a:satOff val="-4985"/>
            <a:lumOff val="173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Intéressé par :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Électronique embarquée en général, plus particulièrement microprocesseurs et robotique.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N’est pas dérangé par la lecture de cours.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Est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6068473" y="1591795"/>
        <a:ext cx="2575831" cy="2495295"/>
      </dsp:txXfrm>
    </dsp:sp>
    <dsp:sp modelId="{C7B42966-148E-4260-9995-C190AEB8C839}">
      <dsp:nvSpPr>
        <dsp:cNvPr id="0" name=""/>
        <dsp:cNvSpPr/>
      </dsp:nvSpPr>
      <dsp:spPr>
        <a:xfrm>
          <a:off x="9096892" y="168274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8963755" y="1607564"/>
          <a:ext cx="2669040" cy="25534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Intéressé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Electronique en générale. S’intéresse à tout.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Peut lire plus ou moins de cours.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Connaît </a:t>
          </a:r>
          <a:r>
            <a:rPr lang="fr-FR" sz="1100" kern="1200" dirty="0" err="1"/>
            <a:t>Arduino</a:t>
          </a:r>
          <a:r>
            <a:rPr lang="fr-FR" sz="1100" kern="1200" dirty="0"/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Connaît la programmation.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N’a jamais programmé sous Arduino mais aimerai acquérir un niveau avancé</a:t>
          </a:r>
          <a:r>
            <a:rPr lang="fr-FR" sz="1050" kern="1200" dirty="0"/>
            <a:t>.</a:t>
          </a:r>
        </a:p>
      </dsp:txBody>
      <dsp:txXfrm rot="10800000">
        <a:off x="9042282" y="1607564"/>
        <a:ext cx="2511986" cy="2474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C14D-C928-4B2A-9EC7-8D0067122E80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C1125-0FBA-4D37-9F96-7110D93B70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06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6341893"/>
            <a:ext cx="1176605" cy="411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6341893"/>
            <a:ext cx="1176605" cy="411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6341893"/>
            <a:ext cx="1176605" cy="411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6341893"/>
            <a:ext cx="1176605" cy="411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tutarduino.slack.com/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hyperlink" Target="https://github.com/Jeremy-Duval/Genuini_s_Journey_Ruins_Of_Ivre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ello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hyperlink" Target="http://creativecommons.fr/" TargetMode="External"/><Relationship Id="rId4" Type="http://schemas.openxmlformats.org/officeDocument/2006/relationships/hyperlink" Target="https://travis-ci.org/" TargetMode="External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/>
              <a:t>Apprenez,  vous aussi, 		  en vous amusant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51790"/>
            <a:ext cx="9603275" cy="3479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Matériels nécessaires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40714" r="25327" b="2588"/>
          <a:stretch/>
        </p:blipFill>
        <p:spPr>
          <a:xfrm>
            <a:off x="830890" y="2496753"/>
            <a:ext cx="2761393" cy="2266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621" y="4763747"/>
            <a:ext cx="26119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Genuino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101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749" y="4763746"/>
            <a:ext cx="3786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Bargraphe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10 </a:t>
            </a:r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Leds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51" y="2636487"/>
            <a:ext cx="4922130" cy="19875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2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49" y="2442885"/>
            <a:ext cx="2908171" cy="21811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5137" y="4763745"/>
            <a:ext cx="2802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Starter</a:t>
            </a:r>
          </a:p>
          <a:p>
            <a:pPr algn="ctr"/>
            <a:r>
              <a:rPr lang="fr-F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 v3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94254" y="2018989"/>
            <a:ext cx="33329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 de rangement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Shield Grove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LCD RGB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</a:t>
            </a:r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Touch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Sound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Rotary Angle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Light Sensor </a:t>
            </a:r>
          </a:p>
          <a:p>
            <a:pPr algn="ctr"/>
            <a:r>
              <a:rPr lang="it-IT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Temperature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Led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Bouton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bleue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verte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rouge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servomoteur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Câbles Grove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86506" y="1796554"/>
            <a:ext cx="3470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Pourquoi Grove ?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6427086" y="2157029"/>
            <a:ext cx="0" cy="3807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384462" y="277040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Facilité d’installation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112433" y="3620592"/>
            <a:ext cx="4161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Garder aussi des notions</a:t>
            </a:r>
          </a:p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d’électroniques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70" y="4676658"/>
            <a:ext cx="1805914" cy="135233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81" y="4335887"/>
            <a:ext cx="2182191" cy="17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0.68854 -0.07523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mode de fonctionnement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18700" r="-1789" b="14430"/>
          <a:stretch/>
        </p:blipFill>
        <p:spPr>
          <a:xfrm>
            <a:off x="8569234" y="2612570"/>
            <a:ext cx="3396343" cy="1306287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22979" r="12048" b="31616"/>
          <a:stretch/>
        </p:blipFill>
        <p:spPr>
          <a:xfrm>
            <a:off x="235130" y="2495006"/>
            <a:ext cx="3200401" cy="1267097"/>
          </a:xfrm>
          <a:prstGeom prst="rect">
            <a:avLst/>
          </a:prstGeom>
        </p:spPr>
      </p:pic>
      <p:pic>
        <p:nvPicPr>
          <p:cNvPr id="6" name="Image 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36" y="1828692"/>
            <a:ext cx="3745159" cy="1193769"/>
          </a:xfrm>
          <a:prstGeom prst="rect">
            <a:avLst/>
          </a:prstGeom>
        </p:spPr>
      </p:pic>
      <p:pic>
        <p:nvPicPr>
          <p:cNvPr id="8" name="Image 7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36220" r="7083" b="33552"/>
          <a:stretch/>
        </p:blipFill>
        <p:spPr>
          <a:xfrm>
            <a:off x="4362994" y="4950823"/>
            <a:ext cx="3670663" cy="1254034"/>
          </a:xfrm>
          <a:prstGeom prst="rect">
            <a:avLst/>
          </a:prstGeom>
        </p:spPr>
      </p:pic>
      <p:pic>
        <p:nvPicPr>
          <p:cNvPr id="9" name="Image 8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4" y="3795714"/>
            <a:ext cx="3727528" cy="1408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4232" y="4084608"/>
            <a:ext cx="36840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 agile</a:t>
            </a:r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4380635" y="3249072"/>
            <a:ext cx="3745159" cy="149774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technologie java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8942295" y="-8123"/>
            <a:ext cx="1285921" cy="1625283"/>
          </a:xfrm>
        </p:spPr>
      </p:pic>
      <p:sp>
        <p:nvSpPr>
          <p:cNvPr id="5" name="Rectangle 4"/>
          <p:cNvSpPr/>
          <p:nvPr/>
        </p:nvSpPr>
        <p:spPr>
          <a:xfrm>
            <a:off x="1451579" y="2212368"/>
            <a:ext cx="4625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Universalité du système</a:t>
            </a:r>
            <a:endParaRPr lang="fr-FR" sz="3600" dirty="0"/>
          </a:p>
        </p:txBody>
      </p:sp>
      <p:sp>
        <p:nvSpPr>
          <p:cNvPr id="6" name="Rectangle 5"/>
          <p:cNvSpPr/>
          <p:nvPr/>
        </p:nvSpPr>
        <p:spPr>
          <a:xfrm>
            <a:off x="5368104" y="3348122"/>
            <a:ext cx="5686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Librairie graphique :  </a:t>
            </a:r>
            <a:r>
              <a:rPr lang="fr-FR" sz="3600" dirty="0" err="1">
                <a:solidFill>
                  <a:srgbClr val="FF0000"/>
                </a:solidFill>
              </a:rPr>
              <a:t>LibGDX</a:t>
            </a:r>
            <a:endParaRPr lang="fr-FR" sz="6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578" y="4580872"/>
            <a:ext cx="705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Liaison         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:  </a:t>
            </a:r>
            <a:r>
              <a:rPr lang="fr-FR" sz="3600" dirty="0" err="1">
                <a:solidFill>
                  <a:srgbClr val="FF0000"/>
                </a:solidFill>
              </a:rPr>
              <a:t>RXTXComm</a:t>
            </a:r>
            <a:endParaRPr lang="fr-FR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798" y1="44490" x2="43798" y2="44490"/>
                        <a14:foregroundMark x1="57752" y1="43673" x2="57752" y2="43673"/>
                        <a14:foregroundMark x1="42248" y1="65306" x2="42248" y2="65306"/>
                        <a14:foregroundMark x1="34109" y1="63673" x2="34109" y2="63673"/>
                        <a14:foregroundMark x1="72093" y1="65306" x2="72093" y2="65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16" y="4483877"/>
            <a:ext cx="884907" cy="840319"/>
          </a:xfrm>
          <a:prstGeom prst="rect">
            <a:avLst/>
          </a:prstGeom>
        </p:spPr>
      </p:pic>
      <p:pic>
        <p:nvPicPr>
          <p:cNvPr id="9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2984074" y="4207006"/>
            <a:ext cx="883919" cy="11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97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/>
              <a:t>Première liaison entre </a:t>
            </a:r>
            <a:r>
              <a:rPr lang="fr-FR" dirty="0" err="1"/>
              <a:t>arduino</a:t>
            </a:r>
            <a:r>
              <a:rPr lang="fr-FR" dirty="0"/>
              <a:t> et java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Merci  de  </a:t>
            </a:r>
            <a:r>
              <a:rPr lang="en-US" sz="3600" dirty="0" err="1"/>
              <a:t>votre</a:t>
            </a:r>
            <a:r>
              <a:rPr lang="en-US" sz="3600" dirty="0"/>
              <a:t>  attention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en-US" dirty="0" err="1"/>
              <a:t>Genuini's</a:t>
            </a:r>
            <a:r>
              <a:rPr lang="en-US" dirty="0"/>
              <a:t> Journey: Ruins of Ivrea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1140096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/>
              <a:t>Sommaire 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407724813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6" y="6341893"/>
            <a:ext cx="1176605" cy="411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concept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Quels sont les possibilités offertes par </a:t>
            </a:r>
            <a:r>
              <a:rPr lang="fr-FR" sz="1600" dirty="0" err="1"/>
              <a:t>Arduino</a:t>
            </a:r>
            <a:r>
              <a:rPr lang="fr-FR" sz="1600" dirty="0"/>
              <a:t> ? Comment le programme-t-on?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</a:t>
            </a:r>
            <a:r>
              <a:rPr lang="fr-FR" dirty="0" smtClean="0"/>
              <a:t>jeu &amp; Caractéristiques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1578" y="2305878"/>
            <a:ext cx="9603275" cy="3450613"/>
          </a:xfrm>
        </p:spPr>
        <p:txBody>
          <a:bodyPr>
            <a:normAutofit/>
          </a:bodyPr>
          <a:lstStyle/>
          <a:p>
            <a:r>
              <a:rPr lang="fr-FR" sz="2800" dirty="0" err="1"/>
              <a:t>Serious</a:t>
            </a:r>
            <a:r>
              <a:rPr lang="fr-FR" sz="2800" dirty="0"/>
              <a:t> </a:t>
            </a:r>
            <a:r>
              <a:rPr lang="fr-FR" sz="2800" dirty="0" err="1"/>
              <a:t>game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Concept mêlant hardware et software</a:t>
            </a:r>
          </a:p>
          <a:p>
            <a:endParaRPr lang="fr-FR" sz="2800" dirty="0"/>
          </a:p>
          <a:p>
            <a:r>
              <a:rPr lang="fr-FR" sz="2800" dirty="0"/>
              <a:t>Séduire un public existant mais potentiellement intimidé </a:t>
            </a:r>
          </a:p>
        </p:txBody>
      </p:sp>
    </p:spTree>
    <p:extLst>
      <p:ext uri="{BB962C8B-B14F-4D97-AF65-F5344CB8AC3E}">
        <p14:creationId xmlns:p14="http://schemas.microsoft.com/office/powerpoint/2010/main" val="33096998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des cas d’utilisation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 marché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asculines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féminines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7330" y="5170687"/>
            <a:ext cx="54778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ersonas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associés</a:t>
            </a: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061167" y="5198751"/>
            <a:ext cx="5650187" cy="584774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987813"/>
              </p:ext>
            </p:extLst>
          </p:nvPr>
        </p:nvGraphicFramePr>
        <p:xfrm>
          <a:off x="76052" y="1862026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11" name="Ellipse 10"/>
          <p:cNvSpPr/>
          <p:nvPr/>
        </p:nvSpPr>
        <p:spPr>
          <a:xfrm>
            <a:off x="9825518" y="965191"/>
            <a:ext cx="444137" cy="3135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Persona principal</a:t>
            </a:r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d’état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27" y="28024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00" y="1964918"/>
            <a:ext cx="6889689" cy="46556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562" y="1936548"/>
            <a:ext cx="6901960" cy="46840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769" y="1940020"/>
            <a:ext cx="6910754" cy="468058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354" y="1947898"/>
            <a:ext cx="6873608" cy="467271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37592" y="1964917"/>
            <a:ext cx="8425960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666" y="1964917"/>
            <a:ext cx="6657219" cy="46556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425960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82" y="2058261"/>
            <a:ext cx="6085418" cy="43600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7591" y="2000364"/>
            <a:ext cx="8501423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9" name="ZoneTexte 8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principal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451579" y="1323549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 de la partie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451579" y="1323549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Carte du monde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51579" y="1321334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1 : vue du ciel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451579" y="1329136"/>
            <a:ext cx="219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II : vue de profil </a:t>
            </a:r>
          </a:p>
          <a:p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1451579" y="1336594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Début du jeu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82" y="2104258"/>
            <a:ext cx="6194918" cy="4399113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953" y="5745194"/>
            <a:ext cx="473014" cy="47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4" grpId="0" animBg="1"/>
      <p:bldP spid="26" grpId="0" animBg="1"/>
      <p:bldP spid="3" grpId="0" animBg="1"/>
      <p:bldP spid="10" grpId="0" animBg="1"/>
      <p:bldP spid="10" grpId="1" animBg="1"/>
      <p:bldP spid="9" grpId="0"/>
      <p:bldP spid="9" grpId="1"/>
      <p:bldP spid="12" grpId="0"/>
      <p:bldP spid="12" grpId="1"/>
      <p:bldP spid="15" grpId="0"/>
      <p:bldP spid="15" grpId="1"/>
      <p:bldP spid="16" grpId="0"/>
      <p:bldP spid="16" grpId="1"/>
      <p:bldP spid="21" grpId="0"/>
      <p:bldP spid="21" grpId="1"/>
      <p:bldP spid="23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725</TotalTime>
  <Words>575</Words>
  <Application>Microsoft Office PowerPoint</Application>
  <PresentationFormat>Grand écran</PresentationFormat>
  <Paragraphs>144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Gallery</vt:lpstr>
      <vt:lpstr>Genuini's Journey: Ruins of Ivrea</vt:lpstr>
      <vt:lpstr>Sommaire </vt:lpstr>
      <vt:lpstr>Présentation du concept </vt:lpstr>
      <vt:lpstr>Objectifs du jeu &amp; Caractéristiques</vt:lpstr>
      <vt:lpstr>Diagramme des cas d’utilisation</vt:lpstr>
      <vt:lpstr>étude de marché</vt:lpstr>
      <vt:lpstr>Présentation PowerPoint</vt:lpstr>
      <vt:lpstr>Diagramme d’état</vt:lpstr>
      <vt:lpstr>Les maquettes</vt:lpstr>
      <vt:lpstr>Répartition des tâches</vt:lpstr>
      <vt:lpstr>Matériels nécessaires</vt:lpstr>
      <vt:lpstr>Notre mode de fonctionnement</vt:lpstr>
      <vt:lpstr>Choix de la technologie java</vt:lpstr>
      <vt:lpstr>Première liaison entre arduino et java</vt:lpstr>
      <vt:lpstr>Merci  de  votre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Valentin Guevara</cp:lastModifiedBy>
  <cp:revision>100</cp:revision>
  <dcterms:created xsi:type="dcterms:W3CDTF">2016-06-04T18:02:57Z</dcterms:created>
  <dcterms:modified xsi:type="dcterms:W3CDTF">2016-06-08T17:11:24Z</dcterms:modified>
</cp:coreProperties>
</file>